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32"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19/07/2019</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7/19/2019 8:53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1446550"/>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Traumatismo craneoencefálico</a:t>
            </a:r>
            <a:endParaRPr lang="es-ES" sz="4400" dirty="0">
              <a:solidFill>
                <a:srgbClr val="000000"/>
              </a:solidFill>
              <a:latin typeface="Arial" charset="0"/>
            </a:endParaRPr>
          </a:p>
        </p:txBody>
      </p:sp>
      <p:sp>
        <p:nvSpPr>
          <p:cNvPr id="2" name="CuadroTexto 11"/>
          <p:cNvSpPr txBox="1"/>
          <p:nvPr/>
        </p:nvSpPr>
        <p:spPr>
          <a:xfrm>
            <a:off x="2487613" y="3922713"/>
            <a:ext cx="5080000" cy="461665"/>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Catalina Marín Barba. </a:t>
            </a:r>
            <a:r>
              <a:rPr lang="es-ES" sz="2000" dirty="0">
                <a:solidFill>
                  <a:srgbClr val="000000"/>
                </a:solidFill>
                <a:effectLst>
                  <a:outerShdw blurRad="38100" dist="38100" dir="2700000" algn="tl">
                    <a:srgbClr val="C0C0C0"/>
                  </a:outerShdw>
                </a:effectLst>
                <a:latin typeface="Arial" charset="0"/>
                <a:cs typeface="Arial" charset="0"/>
              </a:rPr>
              <a:t>Pediatra </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49802" y="44829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debemos hacer?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652154"/>
          </a:xfrm>
        </p:spPr>
        <p:txBody>
          <a:bodyPr/>
          <a:lstStyle/>
          <a:p>
            <a:pPr>
              <a:lnSpc>
                <a:spcPct val="114000"/>
              </a:lnSpc>
              <a:spcBef>
                <a:spcPts val="600"/>
              </a:spcBef>
            </a:pPr>
            <a:endParaRPr lang="es-ES" sz="2800" dirty="0"/>
          </a:p>
          <a:p>
            <a:pPr>
              <a:lnSpc>
                <a:spcPct val="114000"/>
              </a:lnSpc>
              <a:spcBef>
                <a:spcPts val="600"/>
              </a:spcBef>
            </a:pPr>
            <a:r>
              <a:rPr lang="es-ES" sz="2800" dirty="0"/>
              <a:t>No perder la calma. Es lo más importante.</a:t>
            </a:r>
          </a:p>
          <a:p>
            <a:pPr>
              <a:lnSpc>
                <a:spcPct val="114000"/>
              </a:lnSpc>
              <a:spcBef>
                <a:spcPts val="600"/>
              </a:spcBef>
            </a:pPr>
            <a:r>
              <a:rPr lang="es-ES" sz="2800" dirty="0"/>
              <a:t>Es buena señal si el niño está bien, responde a nuestras preguntas y juega como si tal cosa.</a:t>
            </a:r>
          </a:p>
          <a:p>
            <a:pPr>
              <a:lnSpc>
                <a:spcPct val="114000"/>
              </a:lnSpc>
              <a:spcBef>
                <a:spcPts val="600"/>
              </a:spcBef>
            </a:pPr>
            <a:r>
              <a:rPr lang="es-ES" sz="2800" dirty="0"/>
              <a:t>Las primeras horas tras el traumatismo lo debe supervisar un adulto. </a:t>
            </a:r>
          </a:p>
          <a:p>
            <a:pPr>
              <a:lnSpc>
                <a:spcPct val="114000"/>
              </a:lnSpc>
              <a:spcBef>
                <a:spcPts val="600"/>
              </a:spcBef>
            </a:pPr>
            <a:endParaRPr lang="es-ES" sz="2400" dirty="0"/>
          </a:p>
        </p:txBody>
      </p:sp>
      <p:pic>
        <p:nvPicPr>
          <p:cNvPr id="1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9802" y="44829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rgbClr val="000000"/>
                </a:solidFill>
                <a:effectLst>
                  <a:outerShdw blurRad="38100" dist="38100" dir="2700000" algn="tl">
                    <a:srgbClr val="000000">
                      <a:alpha val="43137"/>
                    </a:srgbClr>
                  </a:outerShdw>
                </a:effectLst>
              </a:rPr>
              <a:t>¿Qué hay que vigilar?</a:t>
            </a:r>
            <a:endParaRPr lang="es-ES" dirty="0">
              <a:ln>
                <a:noFill/>
              </a:ln>
              <a:solidFill>
                <a:schemeClr val="tx1"/>
              </a:solidFill>
              <a:effectLst>
                <a:outerShdw blurRad="38100" dist="38100" dir="2700000" algn="tl">
                  <a:srgbClr val="000000">
                    <a:alpha val="43137"/>
                  </a:srgbClr>
                </a:outerShdw>
              </a:effectLst>
            </a:endParaRP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399014"/>
            <a:ext cx="7817638" cy="3861250"/>
          </a:xfrm>
        </p:spPr>
        <p:txBody>
          <a:bodyPr/>
          <a:lstStyle/>
          <a:p>
            <a:pPr lvl="0">
              <a:lnSpc>
                <a:spcPct val="114000"/>
              </a:lnSpc>
              <a:spcBef>
                <a:spcPts val="600"/>
              </a:spcBef>
            </a:pPr>
            <a:r>
              <a:rPr lang="es-ES" sz="2400" dirty="0">
                <a:solidFill>
                  <a:srgbClr val="000000"/>
                </a:solidFill>
              </a:rPr>
              <a:t>Los vómitos y el dolor de cabeza persistentes o en aumento.</a:t>
            </a:r>
          </a:p>
          <a:p>
            <a:pPr lvl="0">
              <a:lnSpc>
                <a:spcPct val="114000"/>
              </a:lnSpc>
              <a:spcBef>
                <a:spcPts val="600"/>
              </a:spcBef>
            </a:pPr>
            <a:r>
              <a:rPr lang="es-ES" sz="2400" dirty="0">
                <a:solidFill>
                  <a:srgbClr val="000000"/>
                </a:solidFill>
              </a:rPr>
              <a:t>Si pierde el conocimiento.</a:t>
            </a:r>
          </a:p>
          <a:p>
            <a:pPr lvl="0">
              <a:lnSpc>
                <a:spcPct val="114000"/>
              </a:lnSpc>
              <a:spcBef>
                <a:spcPts val="600"/>
              </a:spcBef>
            </a:pPr>
            <a:r>
              <a:rPr lang="es-ES" sz="2400" dirty="0">
                <a:solidFill>
                  <a:srgbClr val="000000"/>
                </a:solidFill>
              </a:rPr>
              <a:t>Si tiene movimientos anormales.</a:t>
            </a:r>
          </a:p>
          <a:p>
            <a:pPr lvl="0">
              <a:lnSpc>
                <a:spcPct val="114000"/>
              </a:lnSpc>
              <a:spcBef>
                <a:spcPts val="600"/>
              </a:spcBef>
            </a:pPr>
            <a:r>
              <a:rPr lang="es-ES" sz="2400" dirty="0">
                <a:solidFill>
                  <a:srgbClr val="000000"/>
                </a:solidFill>
              </a:rPr>
              <a:t>Los bebés tienen mayor riesgo. Tanto más, cuanto más pequeños son. </a:t>
            </a:r>
          </a:p>
          <a:p>
            <a:pPr lvl="0">
              <a:lnSpc>
                <a:spcPct val="114000"/>
              </a:lnSpc>
              <a:spcBef>
                <a:spcPts val="600"/>
              </a:spcBef>
            </a:pPr>
            <a:r>
              <a:rPr lang="es-ES" sz="2400" dirty="0">
                <a:solidFill>
                  <a:srgbClr val="000000"/>
                </a:solidFill>
              </a:rPr>
              <a:t>Más cuidado si tienen problemas en la coagulación de la sangre o enfermedades neurológicas previas.</a:t>
            </a:r>
          </a:p>
          <a:p>
            <a:pPr>
              <a:lnSpc>
                <a:spcPct val="114000"/>
              </a:lnSpc>
              <a:spcBef>
                <a:spcPts val="600"/>
              </a:spcBef>
            </a:pPr>
            <a:endParaRPr lang="es-ES" dirty="0"/>
          </a:p>
        </p:txBody>
      </p:sp>
      <p:pic>
        <p:nvPicPr>
          <p:cNvPr id="1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9802" y="44829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¿Cómo se pueden prevenir?</a:t>
            </a:r>
          </a:p>
        </p:txBody>
      </p:sp>
      <p:sp>
        <p:nvSpPr>
          <p:cNvPr id="3" name="Marcador de contenido 2"/>
          <p:cNvSpPr>
            <a:spLocks noGrp="1"/>
          </p:cNvSpPr>
          <p:nvPr>
            <p:ph idx="1"/>
          </p:nvPr>
        </p:nvSpPr>
        <p:spPr>
          <a:xfrm>
            <a:off x="600918" y="1910586"/>
            <a:ext cx="8382000" cy="2068259"/>
          </a:xfrm>
        </p:spPr>
        <p:txBody>
          <a:bodyPr/>
          <a:lstStyle/>
          <a:p>
            <a:r>
              <a:rPr lang="es-ES" dirty="0"/>
              <a:t>Uso de casco si montan en bicicleta</a:t>
            </a:r>
          </a:p>
          <a:p>
            <a:r>
              <a:rPr lang="es-ES" dirty="0"/>
              <a:t>Que respeten las normas de circulación.</a:t>
            </a:r>
          </a:p>
          <a:p>
            <a:r>
              <a:rPr lang="es-ES" dirty="0"/>
              <a:t>Enseñarles con nuestro ejemplo.</a:t>
            </a:r>
          </a:p>
          <a:p>
            <a:r>
              <a:rPr lang="es-ES" dirty="0"/>
              <a:t>Nunca descuidar su vigilancia. </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9802" y="4482959"/>
            <a:ext cx="1886627" cy="126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Tree>
    <p:extLst>
      <p:ext uri="{BB962C8B-B14F-4D97-AF65-F5344CB8AC3E}">
        <p14:creationId xmlns:p14="http://schemas.microsoft.com/office/powerpoint/2010/main" val="316450603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7605</TotalTime>
  <Words>242</Words>
  <Application>Microsoft Office PowerPoint</Application>
  <PresentationFormat>Presentación en pantalla (4:3)</PresentationFormat>
  <Paragraphs>25</Paragraphs>
  <Slides>4</Slides>
  <Notes>1</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1_White with Blue Bar Segoe Template_TP10286789</vt:lpstr>
      <vt:lpstr>Presentación de PowerPoint</vt:lpstr>
      <vt:lpstr>¿Qué debemos hacer?</vt:lpstr>
      <vt:lpstr>¿Qué hay que vigilar?</vt:lpstr>
      <vt:lpstr>¿Cómo se pueden prevenir?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2019-07-19T18:57:14Z</dcterms:modified>
</cp:coreProperties>
</file>